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258" r:id="rId3"/>
    <p:sldId id="259" r:id="rId4"/>
    <p:sldId id="257" r:id="rId5"/>
    <p:sldId id="287" r:id="rId6"/>
    <p:sldId id="296" r:id="rId7"/>
    <p:sldId id="285" r:id="rId8"/>
    <p:sldId id="286" r:id="rId9"/>
    <p:sldId id="260" r:id="rId10"/>
    <p:sldId id="291" r:id="rId11"/>
    <p:sldId id="289" r:id="rId12"/>
    <p:sldId id="290" r:id="rId13"/>
    <p:sldId id="262" r:id="rId14"/>
    <p:sldId id="302" r:id="rId15"/>
    <p:sldId id="293" r:id="rId16"/>
    <p:sldId id="303" r:id="rId17"/>
    <p:sldId id="294" r:id="rId18"/>
    <p:sldId id="307" r:id="rId19"/>
    <p:sldId id="306" r:id="rId20"/>
    <p:sldId id="279" r:id="rId21"/>
    <p:sldId id="301" r:id="rId22"/>
    <p:sldId id="280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36009E-2662-4F16-96AA-09C6915BD143}">
  <a:tblStyle styleId="{C236009E-2662-4F16-96AA-09C6915BD1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>
      <p:cViewPr varScale="1">
        <p:scale>
          <a:sx n="154" d="100"/>
          <a:sy n="154" d="100"/>
        </p:scale>
        <p:origin x="3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472823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481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912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649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76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207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636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640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302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537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174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19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026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642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0454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152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339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130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416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280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463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463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224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23692" y="42200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-58319" y="30532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25101" y="34224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078045" y="31283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01648" y="32857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364459" y="33468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551116" y="31255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19881" y="39948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644912" y="40365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16542" y="31861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347361" y="31861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681615" y="48135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146421" y="45087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146430" y="31044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262207" y="47295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376372" y="47290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08716" y="44293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7975391" y="30532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570785" y="40282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247060" y="40948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16944" y="40828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859713" y="34174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07038" y="42139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15839" y="45095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18184" y="39663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496794" y="30214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453205" y="37059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866011" y="47428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669805" y="46143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Google Shape;249;p4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Google Shape;250;p4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Google Shape;251;p4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Google Shape;252;p4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Google Shape;253;p4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Google Shape;254;p4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Google Shape;255;p4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Google Shape;256;p4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Google Shape;257;p4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Google Shape;258;p4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Google Shape;259;p4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Google Shape;260;p4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Google Shape;261;p4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Google Shape;262;p4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Google Shape;263;p4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Google Shape;264;p4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Google Shape;265;p4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Google Shape;266;p4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Google Shape;267;p4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Google Shape;268;p4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Google Shape;269;p4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Google Shape;270;p4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Google Shape;271;p4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Google Shape;272;p4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Google Shape;273;p4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Google Shape;274;p4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Google Shape;275;p4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Google Shape;276;p4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Google Shape;277;p4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Google Shape;278;p4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Google Shape;279;p4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Google Shape;280;p4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Google Shape;281;p4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Google Shape;282;p4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Google Shape;283;p4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Google Shape;284;p4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Google Shape;285;p4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Google Shape;287;p4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8" name="Google Shape;288;p4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9" name="Google Shape;289;p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6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28" name="Google Shape;328;p6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grpSp>
        <p:nvGrpSpPr>
          <p:cNvPr id="329" name="Google Shape;329;p6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30" name="Google Shape;330;p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9" name="Google Shape;359;p6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60" name="Google Shape;360;p6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kotlinlang.org/" TargetMode="External"/><Relationship Id="rId4" Type="http://schemas.openxmlformats.org/officeDocument/2006/relationships/image" Target="../media/image16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ugustobranquinho@gmail.com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jpg"/><Relationship Id="rId6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augustobranquinho@gmail.com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saFVLr8t4E" TargetMode="External"/><Relationship Id="rId4" Type="http://schemas.openxmlformats.org/officeDocument/2006/relationships/hyperlink" Target="https://kotl.in/foundation" TargetMode="External"/><Relationship Id="rId5" Type="http://schemas.openxmlformats.org/officeDocument/2006/relationships/hyperlink" Target="https://kotl.in/coroutines" TargetMode="External"/><Relationship Id="rId6" Type="http://schemas.openxmlformats.org/officeDocument/2006/relationships/hyperlink" Target="https://kotl.in/native" TargetMode="External"/><Relationship Id="rId7" Type="http://schemas.openxmlformats.org/officeDocument/2006/relationships/hyperlink" Target="http://kotl.in/multiplatform" TargetMode="External"/><Relationship Id="rId8" Type="http://schemas.openxmlformats.org/officeDocument/2006/relationships/hyperlink" Target="http://kotl.in/learn" TargetMode="External"/><Relationship Id="rId9" Type="http://schemas.openxmlformats.org/officeDocument/2006/relationships/hyperlink" Target="https://softwareengineeringdaily.com/2018/09/24/show-summary-react-native-at-airbnb/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s://qconsp.com/sp2018/schedule/tabular.html" TargetMode="Externa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saFVLr8t4E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1307572" y="620721"/>
            <a:ext cx="6764085" cy="2496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 smtClean="0"/>
              <a:t>   </a:t>
            </a:r>
            <a:r>
              <a:rPr lang="pt-BR" sz="7200" dirty="0" err="1" smtClean="0"/>
              <a:t>Kotlin</a:t>
            </a:r>
            <a:r>
              <a:rPr lang="pt-BR" sz="7200" dirty="0" smtClean="0"/>
              <a:t> 101</a:t>
            </a:r>
            <a:r>
              <a:rPr lang="pt-BR" sz="6000" dirty="0" smtClean="0"/>
              <a:t/>
            </a:r>
            <a:br>
              <a:rPr lang="pt-BR" sz="6000" dirty="0" smtClean="0"/>
            </a:br>
            <a:r>
              <a:rPr lang="pt-BR" dirty="0" smtClean="0"/>
              <a:t>Basic </a:t>
            </a:r>
            <a:r>
              <a:rPr lang="pt-BR" dirty="0" err="1" smtClean="0"/>
              <a:t>Concepts</a:t>
            </a:r>
            <a:endParaRPr dirty="0"/>
          </a:p>
        </p:txBody>
      </p:sp>
      <p:pic>
        <p:nvPicPr>
          <p:cNvPr id="4" name="Picture 2" descr="esultado de imagem para kotlin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8073"/>
          <a:stretch/>
        </p:blipFill>
        <p:spPr bwMode="auto">
          <a:xfrm>
            <a:off x="2371231" y="1122217"/>
            <a:ext cx="679540" cy="68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95" y="835468"/>
            <a:ext cx="6114143" cy="3373320"/>
          </a:xfrm>
          <a:prstGeom prst="rect">
            <a:avLst/>
          </a:prstGeom>
        </p:spPr>
      </p:pic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3616036" y="835468"/>
            <a:ext cx="3973485" cy="9185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pt-BR" sz="3600" dirty="0" err="1" smtClean="0">
                <a:solidFill>
                  <a:schemeClr val="bg1"/>
                </a:solidFill>
              </a:rPr>
              <a:t>Kotlin</a:t>
            </a:r>
            <a:r>
              <a:rPr lang="pt-BR" sz="3600" dirty="0" smtClean="0">
                <a:solidFill>
                  <a:schemeClr val="bg1"/>
                </a:solidFill>
              </a:rPr>
              <a:t> </a:t>
            </a:r>
            <a:r>
              <a:rPr lang="pt-BR" sz="3600" dirty="0" err="1" smtClean="0">
                <a:solidFill>
                  <a:schemeClr val="bg1"/>
                </a:solidFill>
              </a:rPr>
              <a:t>is</a:t>
            </a:r>
            <a:r>
              <a:rPr lang="pt-BR" sz="3600" dirty="0" smtClean="0">
                <a:solidFill>
                  <a:schemeClr val="bg1"/>
                </a:solidFill>
              </a:rPr>
              <a:t> m</a:t>
            </a:r>
            <a:r>
              <a:rPr lang="en" sz="3600" dirty="0" err="1" smtClean="0">
                <a:solidFill>
                  <a:schemeClr val="bg1"/>
                </a:solidFill>
              </a:rPr>
              <a:t>uch</a:t>
            </a:r>
            <a:r>
              <a:rPr lang="en" sz="3600" dirty="0" smtClean="0">
                <a:solidFill>
                  <a:schemeClr val="bg1"/>
                </a:solidFill>
              </a:rPr>
              <a:t> </a:t>
            </a:r>
            <a:r>
              <a:rPr lang="en" sz="3600" dirty="0">
                <a:solidFill>
                  <a:schemeClr val="bg1"/>
                </a:solidFill>
              </a:rPr>
              <a:t>safer than </a:t>
            </a:r>
            <a:r>
              <a:rPr lang="en" sz="3600" dirty="0" smtClean="0">
                <a:solidFill>
                  <a:schemeClr val="bg1"/>
                </a:solidFill>
              </a:rPr>
              <a:t>Java</a:t>
            </a:r>
            <a:r>
              <a:rPr lang="pt-BR" sz="3600" dirty="0" smtClean="0">
                <a:solidFill>
                  <a:schemeClr val="bg1"/>
                </a:solidFill>
              </a:rPr>
              <a:t>!</a:t>
            </a:r>
            <a:endParaRPr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80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smtClean="0"/>
              <a:t>3. </a:t>
            </a:r>
            <a:r>
              <a:rPr lang="pt-BR" sz="4800" dirty="0" err="1" smtClean="0"/>
              <a:t>Challenges</a:t>
            </a:r>
            <a:endParaRPr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19" y="1109515"/>
            <a:ext cx="4162305" cy="226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smtClean="0"/>
              <a:t>3. </a:t>
            </a:r>
            <a:r>
              <a:rPr lang="pt-BR" sz="3600" dirty="0" err="1" smtClean="0"/>
              <a:t>Challenges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4" y="1302837"/>
            <a:ext cx="6658715" cy="3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Teams</a:t>
            </a:r>
            <a:r>
              <a:rPr lang="pt-BR" dirty="0" smtClean="0"/>
              <a:t> </a:t>
            </a:r>
            <a:r>
              <a:rPr lang="pt-BR" dirty="0" err="1" smtClean="0"/>
              <a:t>speaking</a:t>
            </a:r>
            <a:r>
              <a:rPr lang="pt-BR" dirty="0" smtClean="0"/>
              <a:t> </a:t>
            </a:r>
            <a:r>
              <a:rPr lang="pt-BR" dirty="0" err="1" smtClean="0"/>
              <a:t>only</a:t>
            </a:r>
            <a:r>
              <a:rPr lang="pt-BR" dirty="0" smtClean="0"/>
              <a:t> Java</a:t>
            </a:r>
          </a:p>
          <a:p>
            <a:pPr lvl="0" indent="-387350">
              <a:buSzPts val="2500"/>
            </a:pPr>
            <a:r>
              <a:rPr lang="pt-BR" dirty="0" err="1" smtClean="0"/>
              <a:t>Interoperability</a:t>
            </a:r>
            <a:endParaRPr lang="pt-BR" dirty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/>
              <a:t>Old</a:t>
            </a:r>
            <a:r>
              <a:rPr lang="pt-BR" dirty="0"/>
              <a:t> </a:t>
            </a:r>
            <a:r>
              <a:rPr lang="pt-BR" dirty="0" err="1" smtClean="0"/>
              <a:t>libraries</a:t>
            </a:r>
            <a:r>
              <a:rPr lang="pt-BR" dirty="0" smtClean="0"/>
              <a:t> (Java)</a:t>
            </a:r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Order</a:t>
            </a:r>
            <a:r>
              <a:rPr lang="pt-BR" dirty="0" smtClean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 smtClean="0"/>
              <a:t>Compilation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Specific</a:t>
            </a:r>
            <a:r>
              <a:rPr lang="pt-BR" dirty="0" smtClean="0"/>
              <a:t> </a:t>
            </a:r>
            <a:r>
              <a:rPr lang="pt-BR" dirty="0" err="1" smtClean="0"/>
              <a:t>Kotlin</a:t>
            </a:r>
            <a:r>
              <a:rPr lang="pt-BR" dirty="0" smtClean="0"/>
              <a:t> modules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b="1" dirty="0" err="1" smtClean="0"/>
              <a:t>Convince</a:t>
            </a:r>
            <a:r>
              <a:rPr lang="pt-BR" b="1" dirty="0" smtClean="0"/>
              <a:t> </a:t>
            </a:r>
            <a:r>
              <a:rPr lang="pt-BR" b="1" dirty="0" err="1" smtClean="0"/>
              <a:t>your</a:t>
            </a:r>
            <a:r>
              <a:rPr lang="pt-BR" b="1" dirty="0" smtClean="0"/>
              <a:t> </a:t>
            </a:r>
            <a:r>
              <a:rPr lang="pt-BR" b="1" dirty="0" err="1" smtClean="0"/>
              <a:t>company</a:t>
            </a:r>
            <a:r>
              <a:rPr lang="pt-BR" b="1" dirty="0" smtClean="0"/>
              <a:t> </a:t>
            </a:r>
            <a:r>
              <a:rPr lang="pt-BR" b="1" dirty="0" err="1" smtClean="0"/>
              <a:t>to</a:t>
            </a:r>
            <a:r>
              <a:rPr lang="pt-BR" b="1" dirty="0" smtClean="0"/>
              <a:t> </a:t>
            </a:r>
            <a:r>
              <a:rPr lang="pt-BR" b="1" dirty="0" err="1" smtClean="0"/>
              <a:t>try</a:t>
            </a:r>
            <a:r>
              <a:rPr lang="pt-BR" b="1" dirty="0" smtClean="0"/>
              <a:t> </a:t>
            </a:r>
            <a:r>
              <a:rPr lang="pt-BR" b="1" dirty="0" err="1" smtClean="0"/>
              <a:t>Kotlin</a:t>
            </a:r>
            <a:endParaRPr lang="pt-BR" b="1" dirty="0" smtClean="0"/>
          </a:p>
        </p:txBody>
      </p:sp>
    </p:spTree>
    <p:extLst>
      <p:ext uri="{BB962C8B-B14F-4D97-AF65-F5344CB8AC3E}">
        <p14:creationId xmlns:p14="http://schemas.microsoft.com/office/powerpoint/2010/main" val="12212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8"/>
          <p:cNvSpPr txBox="1">
            <a:spLocks noGrp="1"/>
          </p:cNvSpPr>
          <p:nvPr>
            <p:ph type="ctrTitle" idx="4294967295"/>
          </p:nvPr>
        </p:nvSpPr>
        <p:spPr>
          <a:xfrm>
            <a:off x="685750" y="159480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 smtClean="0"/>
              <a:t>4. Basic </a:t>
            </a:r>
            <a:r>
              <a:rPr lang="pt-BR" sz="6000" dirty="0" err="1" smtClean="0"/>
              <a:t>Concepts</a:t>
            </a:r>
            <a:endParaRPr sz="6000" dirty="0"/>
          </a:p>
        </p:txBody>
      </p:sp>
      <p:sp>
        <p:nvSpPr>
          <p:cNvPr id="572" name="Google Shape;572;p18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" name="Google Shape;548;p15"/>
          <p:cNvSpPr txBox="1">
            <a:spLocks/>
          </p:cNvSpPr>
          <p:nvPr/>
        </p:nvSpPr>
        <p:spPr>
          <a:xfrm>
            <a:off x="3931920" y="2864177"/>
            <a:ext cx="477981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r">
              <a:buClr>
                <a:srgbClr val="1C4587"/>
              </a:buClr>
              <a:buSzPts val="2600"/>
              <a:buFont typeface="Dosis"/>
              <a:buNone/>
              <a:defRPr sz="24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indent="-355600" algn="r">
              <a:buClr>
                <a:srgbClr val="1C4587"/>
              </a:buClr>
              <a:buSzPts val="3000"/>
              <a:buFont typeface="Dosis"/>
              <a:buNone/>
              <a:defRPr sz="30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indent="-355600" algn="r">
              <a:buClr>
                <a:srgbClr val="1C4587"/>
              </a:buClr>
              <a:buSzPts val="3000"/>
              <a:buFont typeface="Dosis"/>
              <a:buNone/>
              <a:defRPr sz="30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indent="-342900" algn="r">
              <a:buClr>
                <a:srgbClr val="1C4587"/>
              </a:buClr>
              <a:buSzPts val="3000"/>
              <a:buFont typeface="Dosis"/>
              <a:buNone/>
              <a:defRPr sz="30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indent="-342900" algn="r">
              <a:buClr>
                <a:srgbClr val="1C4587"/>
              </a:buClr>
              <a:buSzPts val="3000"/>
              <a:buFont typeface="Dosis"/>
              <a:buNone/>
              <a:defRPr sz="30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indent="-342900" algn="r">
              <a:buClr>
                <a:srgbClr val="1C4587"/>
              </a:buClr>
              <a:buSzPts val="3000"/>
              <a:buFont typeface="Dosis"/>
              <a:buNone/>
              <a:defRPr sz="30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indent="-342900" algn="r">
              <a:buClr>
                <a:srgbClr val="1C4587"/>
              </a:buClr>
              <a:buSzPts val="3000"/>
              <a:buFont typeface="Dosis"/>
              <a:buNone/>
              <a:defRPr sz="30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indent="-342900" algn="r">
              <a:buClr>
                <a:srgbClr val="1C4587"/>
              </a:buClr>
              <a:buSzPts val="3000"/>
              <a:buFont typeface="Dosis"/>
              <a:buNone/>
              <a:defRPr sz="30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indent="-342900" algn="r">
              <a:buClr>
                <a:srgbClr val="1C4587"/>
              </a:buClr>
              <a:buSzPts val="3000"/>
              <a:buFont typeface="Dosis"/>
              <a:buNone/>
              <a:defRPr sz="30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pt-BR" dirty="0"/>
              <a:t>“</a:t>
            </a:r>
            <a:r>
              <a:rPr lang="pt-BR" dirty="0" err="1"/>
              <a:t>We’ve</a:t>
            </a:r>
            <a:r>
              <a:rPr lang="pt-BR" dirty="0"/>
              <a:t> </a:t>
            </a:r>
            <a:r>
              <a:rPr lang="pt-BR" dirty="0" err="1"/>
              <a:t>gone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0 </a:t>
            </a:r>
            <a:r>
              <a:rPr lang="pt-BR" dirty="0" err="1"/>
              <a:t>to</a:t>
            </a:r>
            <a:r>
              <a:rPr lang="pt-BR" dirty="0"/>
              <a:t> 80% </a:t>
            </a:r>
            <a:r>
              <a:rPr lang="pt-BR" dirty="0" err="1"/>
              <a:t>of</a:t>
            </a:r>
            <a:r>
              <a:rPr lang="pt-BR" dirty="0"/>
              <a:t> new </a:t>
            </a:r>
            <a:r>
              <a:rPr lang="pt-BR" dirty="0" err="1"/>
              <a:t>code</a:t>
            </a:r>
            <a:r>
              <a:rPr lang="pt-BR" dirty="0"/>
              <a:t> in </a:t>
            </a:r>
            <a:r>
              <a:rPr lang="pt-BR" dirty="0" err="1"/>
              <a:t>Kotlin</a:t>
            </a:r>
            <a:r>
              <a:rPr lang="pt-BR" dirty="0"/>
              <a:t> in 2018 </a:t>
            </a:r>
            <a:r>
              <a:rPr lang="pt-BR" dirty="0" err="1"/>
              <a:t>alone</a:t>
            </a:r>
            <a:r>
              <a:rPr lang="pt-BR" dirty="0" smtClean="0"/>
              <a:t>.”</a:t>
            </a:r>
          </a:p>
          <a:p>
            <a:r>
              <a:rPr lang="pt-BR" sz="1800" dirty="0" smtClean="0"/>
              <a:t>Adam </a:t>
            </a:r>
            <a:r>
              <a:rPr lang="pt-BR" sz="1800" dirty="0"/>
              <a:t>Conrad </a:t>
            </a:r>
            <a:r>
              <a:rPr lang="pt-BR" sz="1800" dirty="0" smtClean="0"/>
              <a:t> - </a:t>
            </a:r>
            <a:r>
              <a:rPr lang="pt-BR" sz="1800" dirty="0" err="1" smtClean="0"/>
              <a:t>Why</a:t>
            </a:r>
            <a:r>
              <a:rPr lang="pt-BR" sz="1800" dirty="0" smtClean="0"/>
              <a:t> </a:t>
            </a:r>
            <a:r>
              <a:rPr lang="pt-BR" sz="1800" dirty="0" err="1"/>
              <a:t>Airbnb</a:t>
            </a:r>
            <a:r>
              <a:rPr lang="pt-BR" sz="1800" dirty="0"/>
              <a:t> </a:t>
            </a:r>
            <a:r>
              <a:rPr lang="pt-BR" sz="1800" dirty="0" err="1"/>
              <a:t>is</a:t>
            </a:r>
            <a:r>
              <a:rPr lang="pt-BR" sz="1800" dirty="0"/>
              <a:t> </a:t>
            </a:r>
            <a:r>
              <a:rPr lang="pt-BR" sz="1800" dirty="0" err="1"/>
              <a:t>Moving</a:t>
            </a:r>
            <a:r>
              <a:rPr lang="pt-BR" sz="1800" dirty="0"/>
              <a:t> Off </a:t>
            </a:r>
            <a:r>
              <a:rPr lang="pt-BR" sz="1800" dirty="0" err="1"/>
              <a:t>Of</a:t>
            </a:r>
            <a:r>
              <a:rPr lang="pt-BR" sz="1800" dirty="0"/>
              <a:t> </a:t>
            </a:r>
            <a:r>
              <a:rPr lang="pt-BR" sz="1800" dirty="0" err="1"/>
              <a:t>React</a:t>
            </a:r>
            <a:r>
              <a:rPr lang="pt-BR" sz="1800" dirty="0"/>
              <a:t> </a:t>
            </a:r>
            <a:r>
              <a:rPr lang="pt-BR" sz="1800" dirty="0" err="1"/>
              <a:t>Native</a:t>
            </a:r>
            <a:endParaRPr lang="pt-BR"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31" y="1725502"/>
            <a:ext cx="6637250" cy="10059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31" y="2958919"/>
            <a:ext cx="7048178" cy="866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31" y="4109769"/>
            <a:ext cx="5814291" cy="744009"/>
          </a:xfrm>
          <a:prstGeom prst="rect">
            <a:avLst/>
          </a:prstGeom>
        </p:spPr>
      </p:pic>
      <p:sp>
        <p:nvSpPr>
          <p:cNvPr id="9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600" dirty="0" smtClean="0"/>
              <a:t>4. Basic </a:t>
            </a:r>
            <a:r>
              <a:rPr lang="pt-BR" sz="3600" dirty="0" err="1" smtClean="0"/>
              <a:t>Concepts</a:t>
            </a:r>
            <a:endParaRPr sz="3600" dirty="0"/>
          </a:p>
        </p:txBody>
      </p:sp>
      <p:sp>
        <p:nvSpPr>
          <p:cNvPr id="11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5" y="1082425"/>
            <a:ext cx="6658715" cy="3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Class</a:t>
            </a:r>
            <a:r>
              <a:rPr lang="pt-BR" dirty="0" smtClean="0"/>
              <a:t>, Data </a:t>
            </a:r>
            <a:r>
              <a:rPr lang="pt-BR" dirty="0" err="1" smtClean="0"/>
              <a:t>class</a:t>
            </a:r>
            <a:r>
              <a:rPr lang="pt-BR" dirty="0" smtClean="0"/>
              <a:t>, </a:t>
            </a:r>
            <a:r>
              <a:rPr lang="pt-BR" dirty="0" err="1" smtClean="0"/>
              <a:t>Object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9727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4" y="1302837"/>
            <a:ext cx="6658715" cy="3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smtClean="0"/>
              <a:t>Data </a:t>
            </a:r>
            <a:r>
              <a:rPr lang="pt-BR" dirty="0" err="1" smtClean="0"/>
              <a:t>class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Equals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ToString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HashCode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Copy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smtClean="0"/>
              <a:t>“</a:t>
            </a:r>
            <a:r>
              <a:rPr lang="pt-BR" dirty="0" err="1" smtClean="0"/>
              <a:t>Builder</a:t>
            </a:r>
            <a:r>
              <a:rPr lang="pt-BR" dirty="0" smtClean="0"/>
              <a:t>”</a:t>
            </a:r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/>
              <a:t>Destructuring</a:t>
            </a:r>
            <a:r>
              <a:rPr lang="pt-BR" dirty="0"/>
              <a:t> </a:t>
            </a:r>
            <a:r>
              <a:rPr lang="pt-BR" dirty="0" err="1" smtClean="0"/>
              <a:t>Declarations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endParaRPr lang="pt-BR" dirty="0" smtClean="0"/>
          </a:p>
        </p:txBody>
      </p:sp>
      <p:sp>
        <p:nvSpPr>
          <p:cNvPr id="8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600" dirty="0" smtClean="0"/>
              <a:t>4. Basic </a:t>
            </a:r>
            <a:r>
              <a:rPr lang="pt-BR" sz="3600" dirty="0" err="1" smtClean="0"/>
              <a:t>Concepts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2245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600" dirty="0" smtClean="0"/>
              <a:t>4. Basic </a:t>
            </a:r>
            <a:r>
              <a:rPr lang="pt-BR" sz="3600" dirty="0" err="1" smtClean="0"/>
              <a:t>Concepts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4" y="1302837"/>
            <a:ext cx="6658715" cy="3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Null</a:t>
            </a:r>
            <a:r>
              <a:rPr lang="pt-BR" dirty="0" smtClean="0"/>
              <a:t> </a:t>
            </a:r>
            <a:r>
              <a:rPr lang="pt-BR" dirty="0" err="1" smtClean="0"/>
              <a:t>safety</a:t>
            </a:r>
            <a:endParaRPr lang="pt-BR" dirty="0" smtClean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smtClean="0"/>
              <a:t>High </a:t>
            </a:r>
            <a:r>
              <a:rPr lang="pt-BR" dirty="0" err="1" smtClean="0"/>
              <a:t>order</a:t>
            </a:r>
            <a:r>
              <a:rPr lang="pt-BR" dirty="0" smtClean="0"/>
              <a:t> </a:t>
            </a:r>
            <a:r>
              <a:rPr lang="pt-BR" dirty="0" err="1" smtClean="0"/>
              <a:t>function</a:t>
            </a:r>
            <a:endParaRPr lang="pt-BR" dirty="0" smtClean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Extension</a:t>
            </a:r>
            <a:r>
              <a:rPr lang="pt-BR" dirty="0" smtClean="0"/>
              <a:t> </a:t>
            </a:r>
            <a:r>
              <a:rPr lang="pt-BR" dirty="0" err="1" smtClean="0"/>
              <a:t>methods</a:t>
            </a:r>
            <a:endParaRPr lang="pt-BR" dirty="0" smtClean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Inline</a:t>
            </a:r>
            <a:endParaRPr lang="pt-BR" dirty="0" smtClean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Reified</a:t>
            </a:r>
            <a:endParaRPr lang="pt-BR" dirty="0" smtClean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smtClean="0"/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14155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67" y="1736225"/>
            <a:ext cx="7298573" cy="22140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19" y="4115476"/>
            <a:ext cx="8312727" cy="607261"/>
          </a:xfrm>
          <a:prstGeom prst="rect">
            <a:avLst/>
          </a:prstGeom>
        </p:spPr>
      </p:pic>
      <p:sp>
        <p:nvSpPr>
          <p:cNvPr id="7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600" dirty="0" smtClean="0"/>
              <a:t>4. Basic </a:t>
            </a:r>
            <a:r>
              <a:rPr lang="pt-BR" sz="3600" dirty="0" err="1" smtClean="0"/>
              <a:t>Concepts</a:t>
            </a:r>
            <a:endParaRPr sz="3600" dirty="0"/>
          </a:p>
        </p:txBody>
      </p:sp>
      <p:sp>
        <p:nvSpPr>
          <p:cNvPr id="8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5" y="1082425"/>
            <a:ext cx="6658715" cy="3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Sealed</a:t>
            </a:r>
            <a:r>
              <a:rPr lang="pt-BR" dirty="0" smtClean="0"/>
              <a:t> </a:t>
            </a:r>
            <a:r>
              <a:rPr lang="pt-BR" dirty="0" err="1" smtClean="0"/>
              <a:t>class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13673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8"/>
          <p:cNvSpPr txBox="1">
            <a:spLocks noGrp="1"/>
          </p:cNvSpPr>
          <p:nvPr>
            <p:ph type="ctrTitle" idx="4294967295"/>
          </p:nvPr>
        </p:nvSpPr>
        <p:spPr>
          <a:xfrm>
            <a:off x="685750" y="159480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 smtClean="0"/>
              <a:t>5. </a:t>
            </a:r>
            <a:r>
              <a:rPr lang="pt-BR" sz="6000" dirty="0" err="1" smtClean="0"/>
              <a:t>Conclusion</a:t>
            </a:r>
            <a:endParaRPr sz="6000" dirty="0"/>
          </a:p>
        </p:txBody>
      </p:sp>
      <p:sp>
        <p:nvSpPr>
          <p:cNvPr id="567" name="Google Shape;567;p18"/>
          <p:cNvSpPr txBox="1">
            <a:spLocks noGrp="1"/>
          </p:cNvSpPr>
          <p:nvPr>
            <p:ph type="subTitle" idx="4294967295"/>
          </p:nvPr>
        </p:nvSpPr>
        <p:spPr>
          <a:xfrm>
            <a:off x="3545295" y="2854598"/>
            <a:ext cx="446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pt-BR" sz="2400" dirty="0"/>
              <a:t>"</a:t>
            </a:r>
            <a:r>
              <a:rPr lang="pt-BR" sz="2400" dirty="0" err="1"/>
              <a:t>Kotlin</a:t>
            </a:r>
            <a:r>
              <a:rPr lang="pt-BR" sz="2400" dirty="0"/>
              <a:t> </a:t>
            </a:r>
            <a:r>
              <a:rPr lang="pt-BR" sz="2400" dirty="0" err="1"/>
              <a:t>is</a:t>
            </a:r>
            <a:r>
              <a:rPr lang="pt-BR" sz="2400" dirty="0"/>
              <a:t> </a:t>
            </a:r>
            <a:r>
              <a:rPr lang="pt-BR" sz="2400" dirty="0" err="1"/>
              <a:t>beautiful</a:t>
            </a:r>
            <a:r>
              <a:rPr lang="pt-BR" sz="2400" dirty="0"/>
              <a:t>!”</a:t>
            </a:r>
            <a:endParaRPr sz="1600" dirty="0"/>
          </a:p>
        </p:txBody>
      </p:sp>
      <p:sp>
        <p:nvSpPr>
          <p:cNvPr id="572" name="Google Shape;572;p18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481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600" dirty="0" smtClean="0"/>
              <a:t>5. </a:t>
            </a:r>
            <a:r>
              <a:rPr lang="pt-BR" sz="3600" dirty="0" err="1" smtClean="0"/>
              <a:t>Conclusion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5" y="1240142"/>
            <a:ext cx="6658715" cy="3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7350">
              <a:buSzPts val="2500"/>
            </a:pPr>
            <a:r>
              <a:rPr lang="pt-BR" dirty="0" err="1" smtClean="0"/>
              <a:t>Try</a:t>
            </a:r>
            <a:r>
              <a:rPr lang="pt-BR" dirty="0" smtClean="0"/>
              <a:t> </a:t>
            </a:r>
            <a:r>
              <a:rPr lang="pt-BR" dirty="0" err="1" smtClean="0"/>
              <a:t>Kotlin</a:t>
            </a:r>
            <a:r>
              <a:rPr lang="pt-BR" dirty="0"/>
              <a:t>: </a:t>
            </a:r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try.kotlinlang.org</a:t>
            </a:r>
            <a:r>
              <a:rPr lang="pt-BR" dirty="0" smtClean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130" y="1910166"/>
            <a:ext cx="5203989" cy="29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4"/>
          <p:cNvSpPr txBox="1">
            <a:spLocks noGrp="1"/>
          </p:cNvSpPr>
          <p:nvPr>
            <p:ph type="ctrTitle" idx="4294967295"/>
          </p:nvPr>
        </p:nvSpPr>
        <p:spPr>
          <a:xfrm>
            <a:off x="3019275" y="1073093"/>
            <a:ext cx="593353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b="1" smtClean="0">
                <a:solidFill>
                  <a:schemeClr val="tx1"/>
                </a:solidFill>
                <a:latin typeface="Dosis" charset="0"/>
                <a:ea typeface="Dosis" charset="0"/>
                <a:cs typeface="Dosis" charset="0"/>
              </a:rPr>
              <a:t> </a:t>
            </a:r>
            <a:endParaRPr sz="6000" b="1" dirty="0">
              <a:solidFill>
                <a:schemeClr val="tx1"/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540" name="Google Shape;540;p14"/>
          <p:cNvSpPr txBox="1">
            <a:spLocks noGrp="1"/>
          </p:cNvSpPr>
          <p:nvPr>
            <p:ph type="body" idx="4294967295"/>
          </p:nvPr>
        </p:nvSpPr>
        <p:spPr>
          <a:xfrm>
            <a:off x="3019275" y="2377440"/>
            <a:ext cx="4641300" cy="2203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600" b="1" dirty="0" smtClean="0"/>
              <a:t>Augusto Branquinho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pt-BR" sz="2000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 err="1" smtClean="0"/>
              <a:t>Github</a:t>
            </a:r>
            <a:r>
              <a:rPr lang="pt-BR" sz="2000" dirty="0" smtClean="0"/>
              <a:t>: </a:t>
            </a:r>
            <a:r>
              <a:rPr lang="pt-BR" sz="2000" dirty="0" err="1" smtClean="0"/>
              <a:t>bbranquinho</a:t>
            </a:r>
            <a:endParaRPr lang="pt-BR" sz="2000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 err="1" smtClean="0"/>
              <a:t>Email</a:t>
            </a:r>
            <a:r>
              <a:rPr lang="pt-BR" sz="2000" dirty="0" smtClean="0"/>
              <a:t>: </a:t>
            </a:r>
            <a:r>
              <a:rPr lang="pt-BR" sz="2000" dirty="0" smtClean="0">
                <a:hlinkClick r:id="rId3"/>
              </a:rPr>
              <a:t>augustobranquinho@gmail.com</a:t>
            </a:r>
            <a:r>
              <a:rPr lang="pt-BR" sz="2000" dirty="0" smtClean="0"/>
              <a:t> </a:t>
            </a:r>
            <a:endParaRPr sz="2000" dirty="0"/>
          </a:p>
        </p:txBody>
      </p:sp>
      <p:sp>
        <p:nvSpPr>
          <p:cNvPr id="542" name="Google Shape;542;p1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26" name="Picture 2" descr="esultado de imagem para kotlin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47"/>
          <a:stretch/>
        </p:blipFill>
        <p:spPr bwMode="auto">
          <a:xfrm>
            <a:off x="3047917" y="1231673"/>
            <a:ext cx="3048166" cy="67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3" t="7597" r="35521" b="38100"/>
          <a:stretch/>
        </p:blipFill>
        <p:spPr>
          <a:xfrm>
            <a:off x="701410" y="2485649"/>
            <a:ext cx="2317865" cy="1986742"/>
          </a:xfrm>
          <a:prstGeom prst="ellipse">
            <a:avLst/>
          </a:prstGeom>
        </p:spPr>
      </p:pic>
      <p:pic>
        <p:nvPicPr>
          <p:cNvPr id="9" name="Picture 2" descr="esultado de imagem para quero cafÃ©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744" y="241673"/>
            <a:ext cx="176770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5"/>
          <p:cNvSpPr txBox="1">
            <a:spLocks noGrp="1"/>
          </p:cNvSpPr>
          <p:nvPr>
            <p:ph type="ctrTitle" idx="4294967295"/>
          </p:nvPr>
        </p:nvSpPr>
        <p:spPr>
          <a:xfrm>
            <a:off x="3657038" y="1073100"/>
            <a:ext cx="3229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733" name="Google Shape;733;p35"/>
          <p:cNvSpPr txBox="1">
            <a:spLocks noGrp="1"/>
          </p:cNvSpPr>
          <p:nvPr>
            <p:ph type="body" idx="4294967295"/>
          </p:nvPr>
        </p:nvSpPr>
        <p:spPr>
          <a:xfrm>
            <a:off x="3657038" y="2119105"/>
            <a:ext cx="4165238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endParaRPr lang="pt-BR" sz="2000" dirty="0" smtClean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pt-BR" sz="2000" dirty="0" err="1" smtClean="0"/>
              <a:t>Github</a:t>
            </a:r>
            <a:r>
              <a:rPr lang="pt-BR" sz="2000" dirty="0" smtClean="0"/>
              <a:t>: </a:t>
            </a:r>
            <a:r>
              <a:rPr lang="pt-BR" sz="2000" dirty="0" err="1" smtClean="0"/>
              <a:t>bbranquinho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pt-BR" sz="2000" dirty="0" smtClean="0">
                <a:hlinkClick r:id="rId3"/>
              </a:rPr>
              <a:t>augustobranquinho@gmail.com</a:t>
            </a:r>
            <a:r>
              <a:rPr lang="pt-BR" sz="2000" dirty="0" smtClean="0"/>
              <a:t> </a:t>
            </a:r>
            <a:endParaRPr sz="2000" dirty="0"/>
          </a:p>
        </p:txBody>
      </p:sp>
      <p:sp>
        <p:nvSpPr>
          <p:cNvPr id="735" name="Google Shape;735;p35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6" name="Picture 2" descr="esultado de imagem para kotlin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8073"/>
          <a:stretch/>
        </p:blipFill>
        <p:spPr bwMode="auto">
          <a:xfrm>
            <a:off x="880732" y="1073099"/>
            <a:ext cx="2985321" cy="302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err="1" smtClean="0"/>
              <a:t>References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5" y="1095311"/>
            <a:ext cx="6658715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7350">
              <a:buSzPts val="2500"/>
            </a:pPr>
            <a:r>
              <a:rPr lang="pt-BR" dirty="0" err="1" smtClean="0"/>
              <a:t>Kotlin</a:t>
            </a:r>
            <a:r>
              <a:rPr lang="pt-BR" dirty="0" smtClean="0"/>
              <a:t> </a:t>
            </a:r>
            <a:r>
              <a:rPr lang="pt-BR" dirty="0" err="1" smtClean="0"/>
              <a:t>Conf</a:t>
            </a:r>
            <a:r>
              <a:rPr lang="pt-BR" dirty="0" smtClean="0"/>
              <a:t> 2018- </a:t>
            </a:r>
            <a:r>
              <a:rPr lang="pt-BR" dirty="0" err="1" smtClean="0"/>
              <a:t>Keynote</a:t>
            </a:r>
            <a:r>
              <a:rPr lang="pt-BR" dirty="0" smtClean="0"/>
              <a:t>: </a:t>
            </a:r>
            <a:r>
              <a:rPr lang="en-US" sz="2400" dirty="0">
                <a:hlinkClick r:id="rId3"/>
              </a:rPr>
              <a:t>https://www.youtube.com/watch?v=PsaFVLr8t4E</a:t>
            </a:r>
            <a:r>
              <a:rPr lang="en-US" sz="2400" dirty="0"/>
              <a:t> </a:t>
            </a:r>
            <a:endParaRPr lang="pt-BR" dirty="0" smtClean="0"/>
          </a:p>
          <a:p>
            <a:pPr lvl="0" indent="-387350">
              <a:buSzPts val="2500"/>
            </a:pPr>
            <a:r>
              <a:rPr lang="pt-BR" dirty="0" smtClean="0"/>
              <a:t>Foundation</a:t>
            </a:r>
            <a:r>
              <a:rPr lang="pt-BR" dirty="0"/>
              <a:t>: </a:t>
            </a:r>
            <a:r>
              <a:rPr lang="pt-BR" dirty="0" smtClean="0">
                <a:hlinkClick r:id="rId4"/>
              </a:rPr>
              <a:t>http://kotl.in/foundation</a:t>
            </a:r>
            <a:r>
              <a:rPr lang="pt-BR" dirty="0" smtClean="0"/>
              <a:t> </a:t>
            </a:r>
          </a:p>
          <a:p>
            <a:pPr lvl="0" indent="-387350">
              <a:buSzPts val="2500"/>
            </a:pPr>
            <a:r>
              <a:rPr lang="pt-BR" dirty="0" err="1" smtClean="0"/>
              <a:t>Coroutines</a:t>
            </a:r>
            <a:r>
              <a:rPr lang="pt-BR" dirty="0" smtClean="0"/>
              <a:t>: </a:t>
            </a:r>
            <a:r>
              <a:rPr lang="pt-BR" dirty="0" smtClean="0">
                <a:hlinkClick r:id="rId5"/>
              </a:rPr>
              <a:t>http://kotl.in/coroutines</a:t>
            </a:r>
            <a:r>
              <a:rPr lang="pt-BR" dirty="0" smtClean="0"/>
              <a:t> </a:t>
            </a:r>
            <a:endParaRPr lang="pt-BR" dirty="0"/>
          </a:p>
          <a:p>
            <a:pPr indent="-387350">
              <a:buSzPts val="2500"/>
            </a:pPr>
            <a:r>
              <a:rPr lang="pt-BR" dirty="0" err="1" smtClean="0"/>
              <a:t>Kotlin</a:t>
            </a:r>
            <a:r>
              <a:rPr lang="pt-BR" dirty="0" smtClean="0"/>
              <a:t> </a:t>
            </a:r>
            <a:r>
              <a:rPr lang="pt-BR" dirty="0" err="1" smtClean="0"/>
              <a:t>Native</a:t>
            </a:r>
            <a:r>
              <a:rPr lang="pt-BR" dirty="0" smtClean="0"/>
              <a:t>: </a:t>
            </a:r>
            <a:r>
              <a:rPr lang="pt-BR" dirty="0" smtClean="0">
                <a:hlinkClick r:id="rId6"/>
              </a:rPr>
              <a:t>http://kotl.in/native</a:t>
            </a:r>
            <a:r>
              <a:rPr lang="pt-BR" dirty="0" smtClean="0"/>
              <a:t> </a:t>
            </a:r>
          </a:p>
          <a:p>
            <a:pPr indent="-387350">
              <a:buSzPts val="2500"/>
            </a:pPr>
            <a:r>
              <a:rPr lang="pt-BR" dirty="0" err="1" smtClean="0"/>
              <a:t>Multiplataform</a:t>
            </a:r>
            <a:r>
              <a:rPr lang="pt-BR" dirty="0"/>
              <a:t>: </a:t>
            </a:r>
            <a:r>
              <a:rPr lang="pt-BR" dirty="0">
                <a:hlinkClick r:id="rId7"/>
              </a:rPr>
              <a:t>http://</a:t>
            </a:r>
            <a:r>
              <a:rPr lang="pt-BR" dirty="0" smtClean="0">
                <a:hlinkClick r:id="rId7"/>
              </a:rPr>
              <a:t>kotl.in/multiplatform</a:t>
            </a:r>
            <a:r>
              <a:rPr lang="pt-BR" dirty="0" smtClean="0"/>
              <a:t> </a:t>
            </a:r>
          </a:p>
          <a:p>
            <a:pPr indent="-387350">
              <a:buSzPts val="2500"/>
            </a:pPr>
            <a:r>
              <a:rPr lang="pt-BR" dirty="0" err="1" smtClean="0"/>
              <a:t>Learn</a:t>
            </a:r>
            <a:r>
              <a:rPr lang="pt-BR" dirty="0"/>
              <a:t>: </a:t>
            </a:r>
            <a:r>
              <a:rPr lang="pt-BR" dirty="0">
                <a:hlinkClick r:id="rId8"/>
              </a:rPr>
              <a:t>http://</a:t>
            </a:r>
            <a:r>
              <a:rPr lang="pt-BR" dirty="0" smtClean="0">
                <a:hlinkClick r:id="rId8"/>
              </a:rPr>
              <a:t>kotl.in/learn</a:t>
            </a:r>
            <a:endParaRPr lang="pt-BR" dirty="0" smtClean="0"/>
          </a:p>
          <a:p>
            <a:pPr indent="-387350">
              <a:buSzPts val="2500"/>
            </a:pPr>
            <a:r>
              <a:rPr lang="pt-BR" dirty="0" err="1" smtClean="0"/>
              <a:t>Airbnb</a:t>
            </a:r>
            <a:r>
              <a:rPr lang="pt-BR" dirty="0" smtClean="0"/>
              <a:t>: </a:t>
            </a:r>
            <a:r>
              <a:rPr lang="pt-BR" dirty="0" smtClean="0">
                <a:hlinkClick r:id="rId9"/>
              </a:rPr>
              <a:t>https</a:t>
            </a:r>
            <a:r>
              <a:rPr lang="pt-BR" dirty="0">
                <a:hlinkClick r:id="rId9"/>
              </a:rPr>
              <a:t>://softwareengineeringdaily.com/2018/09/24/show-summary-react-native-at-airbnb</a:t>
            </a:r>
            <a:r>
              <a:rPr lang="pt-BR" dirty="0" smtClean="0">
                <a:hlinkClick r:id="rId9"/>
              </a:rPr>
              <a:t>/</a:t>
            </a:r>
            <a:r>
              <a:rPr lang="pt-B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594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6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741" name="Google Shape;741;p36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Special thanks to all the people who made and released these awesome resources for free: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✘"/>
            </a:pPr>
            <a:r>
              <a:rPr lang="en" sz="2400" dirty="0"/>
              <a:t>Presentation template by </a:t>
            </a:r>
            <a:r>
              <a:rPr lang="en" sz="2400" u="sng" dirty="0">
                <a:hlinkClick r:id="rId3"/>
              </a:rPr>
              <a:t>SlidesCarnival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 sz="2400" dirty="0"/>
              <a:t>Photographs by </a:t>
            </a:r>
            <a:r>
              <a:rPr lang="en" sz="2400" u="sng" dirty="0">
                <a:hlinkClick r:id="rId4"/>
              </a:rPr>
              <a:t>Unsplash</a:t>
            </a:r>
            <a:endParaRPr sz="2400" dirty="0"/>
          </a:p>
        </p:txBody>
      </p:sp>
      <p:sp>
        <p:nvSpPr>
          <p:cNvPr id="742" name="Google Shape;742;p36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smtClean="0"/>
              <a:t>1. Background</a:t>
            </a:r>
            <a:endParaRPr sz="4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smtClean="0"/>
              <a:t>1. Background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4" y="1302837"/>
            <a:ext cx="6658715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Kotlin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Designed</a:t>
            </a:r>
            <a:r>
              <a:rPr lang="pt-BR" dirty="0" smtClean="0"/>
              <a:t> </a:t>
            </a:r>
            <a:r>
              <a:rPr lang="pt-BR" dirty="0" err="1" smtClean="0"/>
              <a:t>by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smtClean="0"/>
              <a:t>Java</a:t>
            </a:r>
            <a:r>
              <a:rPr lang="pt-BR" dirty="0"/>
              <a:t>, </a:t>
            </a:r>
            <a:r>
              <a:rPr lang="pt-BR" dirty="0" err="1"/>
              <a:t>Android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 smtClean="0"/>
              <a:t>Javascript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Native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Modern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Reduce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boilerplate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Kotlin</a:t>
            </a:r>
            <a:r>
              <a:rPr lang="pt-BR" dirty="0" smtClean="0"/>
              <a:t> in </a:t>
            </a:r>
            <a:r>
              <a:rPr lang="pt-BR" dirty="0" err="1" smtClean="0"/>
              <a:t>production</a:t>
            </a:r>
            <a:r>
              <a:rPr lang="pt-BR" dirty="0" smtClean="0"/>
              <a:t>: Google, N26, </a:t>
            </a:r>
            <a:r>
              <a:rPr lang="pt-BR" dirty="0" err="1" smtClean="0"/>
              <a:t>Pivotal</a:t>
            </a:r>
            <a:r>
              <a:rPr lang="pt-BR" dirty="0" smtClean="0"/>
              <a:t>, </a:t>
            </a:r>
            <a:r>
              <a:rPr lang="pt-BR" dirty="0" err="1" smtClean="0"/>
              <a:t>Uber</a:t>
            </a:r>
            <a:r>
              <a:rPr lang="pt-BR" dirty="0"/>
              <a:t>, </a:t>
            </a:r>
            <a:r>
              <a:rPr lang="pt-BR" dirty="0" smtClean="0"/>
              <a:t>...</a:t>
            </a:r>
          </a:p>
          <a:p>
            <a:pPr lvl="1" indent="-387350">
              <a:buSzPct val="150000"/>
              <a:buFont typeface="Arial" charset="0"/>
              <a:buChar char="•"/>
            </a:pPr>
            <a:endParaRPr lang="pt-BR" dirty="0" smtClean="0"/>
          </a:p>
          <a:p>
            <a:pPr lvl="1" indent="-387350">
              <a:buSzPts val="2500"/>
              <a:buChar char="✘"/>
            </a:pPr>
            <a:endParaRPr dirty="0"/>
          </a:p>
        </p:txBody>
      </p:sp>
      <p:pic>
        <p:nvPicPr>
          <p:cNvPr id="1026" name="Picture 2" descr="esultado de imagem para jetbrai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855" y="1512917"/>
            <a:ext cx="911192" cy="98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smtClean="0"/>
              <a:t>1. Background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4" y="1302837"/>
            <a:ext cx="6658715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smtClean="0"/>
              <a:t>Professional </a:t>
            </a:r>
            <a:r>
              <a:rPr lang="pt-BR" dirty="0" err="1" smtClean="0"/>
              <a:t>experience</a:t>
            </a:r>
            <a:r>
              <a:rPr lang="pt-BR" dirty="0" smtClean="0"/>
              <a:t> </a:t>
            </a:r>
            <a:r>
              <a:rPr lang="pt-BR" dirty="0" err="1" smtClean="0"/>
              <a:t>with</a:t>
            </a:r>
            <a:r>
              <a:rPr lang="pt-BR" dirty="0" smtClean="0"/>
              <a:t> </a:t>
            </a:r>
            <a:r>
              <a:rPr lang="pt-BR" dirty="0" err="1" smtClean="0"/>
              <a:t>Kotlin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/>
              <a:t>2 </a:t>
            </a:r>
            <a:r>
              <a:rPr lang="pt-BR" dirty="0" err="1" smtClean="0"/>
              <a:t>years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smtClean="0"/>
              <a:t>Back-</a:t>
            </a:r>
            <a:r>
              <a:rPr lang="pt-BR" dirty="0" err="1" smtClean="0"/>
              <a:t>end</a:t>
            </a:r>
            <a:r>
              <a:rPr lang="pt-BR" dirty="0" smtClean="0"/>
              <a:t> </a:t>
            </a:r>
            <a:r>
              <a:rPr lang="pt-BR" dirty="0" err="1" smtClean="0"/>
              <a:t>projects</a:t>
            </a:r>
            <a:endParaRPr lang="pt-BR" dirty="0" smtClean="0"/>
          </a:p>
          <a:p>
            <a:pPr lvl="2" indent="-387350">
              <a:buSzPct val="80000"/>
              <a:buFont typeface="Courier New" charset="0"/>
              <a:buChar char="o"/>
            </a:pPr>
            <a:r>
              <a:rPr lang="pt-BR" dirty="0" err="1" smtClean="0"/>
              <a:t>Microservices</a:t>
            </a:r>
            <a:r>
              <a:rPr lang="pt-BR" dirty="0" smtClean="0"/>
              <a:t>,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, CQRS, DDD, ...</a:t>
            </a:r>
          </a:p>
          <a:p>
            <a:pPr lvl="1" indent="-387350">
              <a:buSzPts val="2500"/>
              <a:buChar char="✘"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90" y="3014447"/>
            <a:ext cx="6159731" cy="1899190"/>
          </a:xfrm>
          <a:prstGeom prst="rect">
            <a:avLst/>
          </a:prstGeom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434" y="4504273"/>
            <a:ext cx="689956" cy="34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3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smtClean="0"/>
              <a:t>1. Background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4" y="1302837"/>
            <a:ext cx="6658715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pt-BR" dirty="0" smtClean="0"/>
          </a:p>
          <a:p>
            <a:pPr lvl="1" indent="-387350">
              <a:buSzPts val="2500"/>
              <a:buChar char="✘"/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639319" y="4643913"/>
            <a:ext cx="548419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/>
              <a:t>K</a:t>
            </a:r>
            <a:r>
              <a:rPr lang="en-US" sz="1050" dirty="0" err="1" smtClean="0"/>
              <a:t>otlin</a:t>
            </a:r>
            <a:r>
              <a:rPr lang="en-US" sz="1050" dirty="0" smtClean="0"/>
              <a:t> </a:t>
            </a:r>
            <a:r>
              <a:rPr lang="en-US" sz="1050" dirty="0" err="1" smtClean="0"/>
              <a:t>Conf</a:t>
            </a:r>
            <a:r>
              <a:rPr lang="en-US" sz="1050" dirty="0" smtClean="0"/>
              <a:t> 2018 by Andrey </a:t>
            </a:r>
            <a:r>
              <a:rPr lang="en-US" sz="1050" dirty="0" err="1" smtClean="0"/>
              <a:t>Breslav</a:t>
            </a:r>
            <a:r>
              <a:rPr lang="pt-BR" sz="1050" dirty="0" smtClean="0"/>
              <a:t> -</a:t>
            </a:r>
            <a:r>
              <a:rPr lang="en-US" sz="1050" dirty="0" smtClean="0"/>
              <a:t> </a:t>
            </a:r>
            <a:r>
              <a:rPr lang="en-US" sz="1050" dirty="0" smtClean="0">
                <a:hlinkClick r:id="rId3"/>
              </a:rPr>
              <a:t>https</a:t>
            </a:r>
            <a:r>
              <a:rPr lang="en-US" sz="1050" dirty="0">
                <a:hlinkClick r:id="rId3"/>
              </a:rPr>
              <a:t>://</a:t>
            </a:r>
            <a:r>
              <a:rPr lang="en-US" sz="1050" dirty="0" smtClean="0">
                <a:hlinkClick r:id="rId3"/>
              </a:rPr>
              <a:t>www.youtube.com/watch?v=PsaFVLr8t4E</a:t>
            </a:r>
            <a:r>
              <a:rPr lang="en-US" sz="1050" dirty="0" smtClean="0"/>
              <a:t> </a:t>
            </a:r>
            <a:endParaRPr lang="en-US" sz="10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4" y="1082425"/>
            <a:ext cx="6249006" cy="347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smtClean="0"/>
              <a:t>2. </a:t>
            </a:r>
            <a:r>
              <a:rPr lang="pt-BR" sz="4800" dirty="0" err="1" smtClean="0"/>
              <a:t>Benefits</a:t>
            </a:r>
            <a:endParaRPr sz="4800" dirty="0"/>
          </a:p>
        </p:txBody>
      </p:sp>
      <p:sp>
        <p:nvSpPr>
          <p:cNvPr id="548" name="Google Shape;548;p15"/>
          <p:cNvSpPr txBox="1">
            <a:spLocks noGrp="1"/>
          </p:cNvSpPr>
          <p:nvPr>
            <p:ph type="subTitle" idx="1"/>
          </p:nvPr>
        </p:nvSpPr>
        <p:spPr>
          <a:xfrm>
            <a:off x="2518756" y="2864177"/>
            <a:ext cx="619298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2400" dirty="0" smtClean="0"/>
              <a:t>“</a:t>
            </a:r>
            <a:r>
              <a:rPr lang="pt-BR" sz="2400" dirty="0" err="1" smtClean="0"/>
              <a:t>Readability</a:t>
            </a:r>
            <a:r>
              <a:rPr lang="pt-BR" sz="2400" dirty="0"/>
              <a:t>, reuse, </a:t>
            </a:r>
            <a:r>
              <a:rPr lang="pt-BR" sz="2400" dirty="0" err="1"/>
              <a:t>interoperability</a:t>
            </a:r>
            <a:r>
              <a:rPr lang="pt-BR" sz="2400" dirty="0"/>
              <a:t>, </a:t>
            </a:r>
            <a:r>
              <a:rPr lang="pt-BR" sz="2400" dirty="0" err="1"/>
              <a:t>safety</a:t>
            </a:r>
            <a:r>
              <a:rPr lang="pt-BR" sz="2400" dirty="0"/>
              <a:t>, </a:t>
            </a:r>
            <a:r>
              <a:rPr lang="pt-BR" sz="2400" dirty="0" err="1" smtClean="0"/>
              <a:t>tooling</a:t>
            </a:r>
            <a:r>
              <a:rPr lang="pt-BR" sz="2400" dirty="0"/>
              <a:t>.” Andrey </a:t>
            </a:r>
            <a:r>
              <a:rPr lang="pt-BR" sz="2400" dirty="0" err="1" smtClean="0"/>
              <a:t>Breslav</a:t>
            </a:r>
            <a:r>
              <a:rPr lang="pt-BR" sz="2400" dirty="0" smtClean="0"/>
              <a:t> </a:t>
            </a:r>
            <a:r>
              <a:rPr lang="mr-IN" sz="2400" dirty="0" smtClean="0"/>
              <a:t>–</a:t>
            </a:r>
            <a:r>
              <a:rPr lang="pt-BR" sz="2400" dirty="0" smtClean="0"/>
              <a:t> </a:t>
            </a:r>
            <a:r>
              <a:rPr lang="pt-BR" sz="2400" dirty="0" err="1" smtClean="0"/>
              <a:t>Kotlin</a:t>
            </a:r>
            <a:r>
              <a:rPr lang="pt-BR" sz="2400" dirty="0" smtClean="0"/>
              <a:t> </a:t>
            </a:r>
            <a:r>
              <a:rPr lang="pt-BR" sz="2400" dirty="0" err="1" smtClean="0"/>
              <a:t>Conf</a:t>
            </a:r>
            <a:r>
              <a:rPr lang="pt-BR" sz="2400" dirty="0" smtClean="0"/>
              <a:t> 2018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04927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smtClean="0"/>
              <a:t>2. </a:t>
            </a:r>
            <a:r>
              <a:rPr lang="pt-BR" sz="3600" dirty="0" err="1" smtClean="0"/>
              <a:t>Benefits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5" y="1178146"/>
            <a:ext cx="6658715" cy="3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Easy</a:t>
            </a:r>
            <a:r>
              <a:rPr lang="pt-BR" dirty="0" smtClean="0"/>
              <a:t> </a:t>
            </a:r>
            <a:r>
              <a:rPr lang="pt-BR" dirty="0" err="1" smtClean="0"/>
              <a:t>to</a:t>
            </a:r>
            <a:r>
              <a:rPr lang="pt-BR" dirty="0" smtClean="0"/>
              <a:t> </a:t>
            </a:r>
            <a:r>
              <a:rPr lang="pt-BR" dirty="0" err="1" smtClean="0"/>
              <a:t>learn</a:t>
            </a:r>
            <a:endParaRPr lang="pt-BR" dirty="0" smtClean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Fun</a:t>
            </a:r>
            <a:r>
              <a:rPr lang="pt-BR" dirty="0" smtClean="0"/>
              <a:t> </a:t>
            </a:r>
            <a:r>
              <a:rPr lang="pt-BR" dirty="0" err="1" smtClean="0"/>
              <a:t>to</a:t>
            </a:r>
            <a:r>
              <a:rPr lang="pt-BR" dirty="0" smtClean="0"/>
              <a:t> </a:t>
            </a:r>
            <a:r>
              <a:rPr lang="pt-BR" dirty="0" err="1" smtClean="0"/>
              <a:t>code</a:t>
            </a:r>
            <a:endParaRPr lang="pt-BR" dirty="0" smtClean="0"/>
          </a:p>
          <a:p>
            <a:pPr lvl="0" indent="-387350">
              <a:buSzPts val="2500"/>
            </a:pPr>
            <a:r>
              <a:rPr lang="pt-BR" dirty="0" err="1"/>
              <a:t>Used</a:t>
            </a:r>
            <a:r>
              <a:rPr lang="pt-BR" dirty="0"/>
              <a:t> </a:t>
            </a:r>
            <a:r>
              <a:rPr lang="pt-BR" dirty="0" smtClean="0"/>
              <a:t>in </a:t>
            </a:r>
            <a:r>
              <a:rPr lang="pt-BR" dirty="0" err="1" smtClean="0"/>
              <a:t>production</a:t>
            </a:r>
            <a:r>
              <a:rPr lang="pt-BR" dirty="0" smtClean="0"/>
              <a:t> </a:t>
            </a:r>
            <a:r>
              <a:rPr lang="pt-BR" dirty="0" err="1" smtClean="0"/>
              <a:t>by</a:t>
            </a:r>
            <a:r>
              <a:rPr lang="pt-BR" dirty="0" smtClean="0"/>
              <a:t> </a:t>
            </a:r>
            <a:r>
              <a:rPr lang="pt-BR" dirty="0" err="1"/>
              <a:t>many</a:t>
            </a:r>
            <a:r>
              <a:rPr lang="pt-BR" dirty="0"/>
              <a:t> </a:t>
            </a:r>
            <a:r>
              <a:rPr lang="pt-BR" dirty="0" err="1" smtClean="0"/>
              <a:t>companies</a:t>
            </a:r>
            <a:endParaRPr lang="pt-BR" dirty="0" smtClean="0"/>
          </a:p>
          <a:p>
            <a:pPr indent="-387350">
              <a:buSzPts val="2500"/>
            </a:pPr>
            <a:r>
              <a:rPr lang="pt-BR" dirty="0"/>
              <a:t>Java </a:t>
            </a:r>
            <a:r>
              <a:rPr lang="pt-BR" dirty="0" err="1" smtClean="0"/>
              <a:t>Interoperability</a:t>
            </a:r>
            <a:endParaRPr lang="pt-BR" dirty="0" smtClean="0"/>
          </a:p>
          <a:p>
            <a:pPr indent="-387350">
              <a:buSzPts val="2500"/>
            </a:pPr>
            <a:r>
              <a:rPr lang="pt-BR" dirty="0" err="1" smtClean="0"/>
              <a:t>Libraries</a:t>
            </a:r>
            <a:r>
              <a:rPr lang="pt-BR" dirty="0" smtClean="0"/>
              <a:t>: </a:t>
            </a:r>
            <a:r>
              <a:rPr lang="pt-BR" dirty="0" err="1" smtClean="0"/>
              <a:t>Spark</a:t>
            </a:r>
            <a:r>
              <a:rPr lang="pt-BR" dirty="0" smtClean="0"/>
              <a:t> Java, Spring, ...</a:t>
            </a:r>
            <a:endParaRPr lang="pt-BR" dirty="0"/>
          </a:p>
          <a:p>
            <a:pPr lvl="0" indent="-387350">
              <a:buSzPts val="2500"/>
            </a:pPr>
            <a:r>
              <a:rPr lang="pt-BR" dirty="0" err="1"/>
              <a:t>Modern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smtClean="0"/>
              <a:t>clean</a:t>
            </a:r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/>
              <a:t>How</a:t>
            </a:r>
            <a:r>
              <a:rPr lang="pt-BR" dirty="0"/>
              <a:t> Java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improved</a:t>
            </a:r>
            <a:r>
              <a:rPr lang="pt-BR" dirty="0"/>
              <a:t>?</a:t>
            </a:r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smtClean="0"/>
              <a:t>New </a:t>
            </a:r>
            <a:r>
              <a:rPr lang="pt-BR" dirty="0" err="1"/>
              <a:t>f</a:t>
            </a:r>
            <a:r>
              <a:rPr lang="pt-BR" dirty="0" err="1" smtClean="0"/>
              <a:t>eatures</a:t>
            </a:r>
            <a:r>
              <a:rPr lang="pt-BR" dirty="0" smtClean="0"/>
              <a:t> (</a:t>
            </a:r>
            <a:r>
              <a:rPr lang="pt-BR" dirty="0" err="1" smtClean="0"/>
              <a:t>other</a:t>
            </a:r>
            <a:r>
              <a:rPr lang="pt-BR" dirty="0" smtClean="0"/>
              <a:t> </a:t>
            </a:r>
            <a:r>
              <a:rPr lang="pt-BR" dirty="0" err="1" smtClean="0"/>
              <a:t>languages</a:t>
            </a:r>
            <a:r>
              <a:rPr lang="pt-BR" dirty="0" smtClean="0"/>
              <a:t>)</a:t>
            </a:r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/>
              <a:t>Constant </a:t>
            </a:r>
            <a:r>
              <a:rPr lang="pt-BR" dirty="0" err="1" smtClean="0"/>
              <a:t>evolution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Multi-plataform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4604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122" name="Picture 2" descr="esultado de imagem para toy story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17" y="698269"/>
            <a:ext cx="6679739" cy="375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2028303" y="822960"/>
            <a:ext cx="6475615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pt-BR" sz="3600" dirty="0" err="1" smtClean="0">
                <a:solidFill>
                  <a:schemeClr val="bg1"/>
                </a:solidFill>
              </a:rPr>
              <a:t>NULLs</a:t>
            </a:r>
            <a:r>
              <a:rPr lang="pt-BR" sz="3600" dirty="0" smtClean="0">
                <a:solidFill>
                  <a:schemeClr val="bg1"/>
                </a:solidFill>
              </a:rPr>
              <a:t> </a:t>
            </a:r>
            <a:r>
              <a:rPr lang="pt-BR" sz="3600" dirty="0" err="1" smtClean="0">
                <a:solidFill>
                  <a:schemeClr val="bg1"/>
                </a:solidFill>
              </a:rPr>
              <a:t>Everywhere</a:t>
            </a:r>
            <a:endParaRPr lang="pt-BR" sz="36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367</Words>
  <Application>Microsoft Macintosh PowerPoint</Application>
  <PresentationFormat>On-screen Show (16:9)</PresentationFormat>
  <Paragraphs>107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Courier New</vt:lpstr>
      <vt:lpstr>Dosis</vt:lpstr>
      <vt:lpstr>Sniglet</vt:lpstr>
      <vt:lpstr>Arial</vt:lpstr>
      <vt:lpstr>Friar template</vt:lpstr>
      <vt:lpstr>   Kotlin 101 Basic Concepts</vt:lpstr>
      <vt:lpstr> </vt:lpstr>
      <vt:lpstr>1. Background</vt:lpstr>
      <vt:lpstr>1. Background</vt:lpstr>
      <vt:lpstr>1. Background</vt:lpstr>
      <vt:lpstr>1. Background</vt:lpstr>
      <vt:lpstr>2. Benefits</vt:lpstr>
      <vt:lpstr>2. Benefits</vt:lpstr>
      <vt:lpstr>PowerPoint Presentation</vt:lpstr>
      <vt:lpstr>PowerPoint Presentation</vt:lpstr>
      <vt:lpstr>3. Challenges</vt:lpstr>
      <vt:lpstr>3. Challenges</vt:lpstr>
      <vt:lpstr>4. Basic Concepts</vt:lpstr>
      <vt:lpstr>4. Basic Concepts</vt:lpstr>
      <vt:lpstr>4. Basic Concepts</vt:lpstr>
      <vt:lpstr>4. Basic Concepts</vt:lpstr>
      <vt:lpstr>4. Basic Concepts</vt:lpstr>
      <vt:lpstr>5. Conclusion</vt:lpstr>
      <vt:lpstr>5. Conclusion</vt:lpstr>
      <vt:lpstr>THANKS!</vt:lpstr>
      <vt:lpstr>References</vt:lpstr>
      <vt:lpstr>Credits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Augusto Branquinho</cp:lastModifiedBy>
  <cp:revision>176</cp:revision>
  <dcterms:modified xsi:type="dcterms:W3CDTF">2018-10-09T20:18:25Z</dcterms:modified>
</cp:coreProperties>
</file>